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72" r:id="rId2"/>
    <p:sldId id="370" r:id="rId3"/>
    <p:sldId id="343" r:id="rId4"/>
    <p:sldId id="351" r:id="rId5"/>
    <p:sldId id="261" r:id="rId6"/>
    <p:sldId id="342" r:id="rId7"/>
    <p:sldId id="352" r:id="rId8"/>
    <p:sldId id="344" r:id="rId9"/>
    <p:sldId id="354" r:id="rId10"/>
    <p:sldId id="355" r:id="rId11"/>
    <p:sldId id="371" r:id="rId12"/>
    <p:sldId id="356" r:id="rId13"/>
    <p:sldId id="357" r:id="rId14"/>
    <p:sldId id="367" r:id="rId15"/>
    <p:sldId id="358" r:id="rId16"/>
    <p:sldId id="359" r:id="rId17"/>
    <p:sldId id="372" r:id="rId18"/>
    <p:sldId id="346" r:id="rId19"/>
    <p:sldId id="365" r:id="rId20"/>
    <p:sldId id="373" r:id="rId21"/>
    <p:sldId id="360" r:id="rId22"/>
    <p:sldId id="349" r:id="rId23"/>
    <p:sldId id="273" r:id="rId24"/>
    <p:sldId id="361" r:id="rId25"/>
    <p:sldId id="362" r:id="rId26"/>
    <p:sldId id="363" r:id="rId27"/>
    <p:sldId id="268" r:id="rId28"/>
    <p:sldId id="366" r:id="rId29"/>
    <p:sldId id="368" r:id="rId30"/>
    <p:sldId id="369" r:id="rId31"/>
    <p:sldId id="364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A50021"/>
    <a:srgbClr val="CCFFFF"/>
    <a:srgbClr val="502800"/>
    <a:srgbClr val="996600"/>
    <a:srgbClr val="002776"/>
    <a:srgbClr val="66FFFF"/>
    <a:srgbClr val="00FFFF"/>
    <a:srgbClr val="000022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7" autoAdjust="0"/>
    <p:restoredTop sz="94586"/>
  </p:normalViewPr>
  <p:slideViewPr>
    <p:cSldViewPr snapToGrid="0">
      <p:cViewPr varScale="1">
        <p:scale>
          <a:sx n="108" d="100"/>
          <a:sy n="108" d="100"/>
        </p:scale>
        <p:origin x="19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7FAC36-3D94-E346-A4D3-772E69BDB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CF77-ACFA-B94B-91F5-914432E6E3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E27B-7C77-CC41-A39D-023AFAB36DE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321A4-F51E-1048-AB83-FF2039DBF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4E9F1-3DF8-7846-80D4-E03BF10B0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FB1BB-AEB7-CA41-9E6F-0F3EC450C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DF07B-44A8-418D-9259-E344039DF6B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57502-5810-4ACC-BFD7-246A8329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+19&amp;version=NKJV#fen-NKJV-23767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+19&amp;version=NKJV#fen-NKJV-23767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every breed of dog on Noah’s ark? No, but dogs of some fashion were on the ark.</a:t>
            </a:r>
          </a:p>
          <a:p>
            <a:endParaRPr lang="en-US" dirty="0"/>
          </a:p>
          <a:p>
            <a:r>
              <a:rPr lang="en-US" dirty="0"/>
              <a:t>God could have created EVERY variation of animal and plant during these 6 days BUT he didn’t. He created EVERY kind of animal and plant. He designed animals and plants to be able to vary. And to me that’s even more powerful!</a:t>
            </a:r>
          </a:p>
          <a:p>
            <a:endParaRPr lang="en-US" dirty="0"/>
          </a:p>
          <a:p>
            <a:r>
              <a:rPr lang="en-US" dirty="0"/>
              <a:t>Notice that everything process “after their kind”. You can’t plant watermelons and get strawberries. You don’t create men from apes.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the world that Adam and Eve lived in. Yet, they had all they needed!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2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2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0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+mn-lt"/>
              </a:rPr>
              <a:t>Matt 19:4-6  </a:t>
            </a:r>
            <a:r>
              <a:rPr lang="en-US" sz="1400" b="1" i="0" baseline="30000" dirty="0">
                <a:solidFill>
                  <a:srgbClr val="000000"/>
                </a:solidFill>
                <a:effectLst/>
                <a:latin typeface="+mn-lt"/>
              </a:rPr>
              <a:t>4 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And He answered and said to them, “Have you not read that He who </a:t>
            </a:r>
            <a:r>
              <a:rPr lang="en-US" sz="1400" b="0" i="0" baseline="30000" dirty="0">
                <a:solidFill>
                  <a:srgbClr val="000000"/>
                </a:solidFill>
                <a:effectLst/>
                <a:latin typeface="+mn-lt"/>
              </a:rPr>
              <a:t>[</a:t>
            </a:r>
            <a:r>
              <a:rPr lang="en-US" sz="1400" b="0" i="0" baseline="30000" dirty="0">
                <a:solidFill>
                  <a:srgbClr val="4A4A4A"/>
                </a:solidFill>
                <a:effectLst/>
                <a:latin typeface="+mn-lt"/>
                <a:hlinkClick r:id="rId3" tooltip="See footnote a"/>
              </a:rPr>
              <a:t>a</a:t>
            </a:r>
            <a:r>
              <a:rPr lang="en-US" sz="1400" b="0" i="0" baseline="30000" dirty="0">
                <a:solidFill>
                  <a:srgbClr val="000000"/>
                </a:solidFill>
                <a:effectLst/>
                <a:latin typeface="+mn-lt"/>
              </a:rPr>
              <a:t>]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made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n-lt"/>
              </a:rPr>
              <a:t>them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 at the beginning ‘made them male and female,’ </a:t>
            </a:r>
            <a:r>
              <a:rPr lang="en-US" sz="1400" b="1" i="0" baseline="30000" dirty="0">
                <a:solidFill>
                  <a:srgbClr val="000000"/>
                </a:solidFill>
                <a:effectLst/>
                <a:latin typeface="+mn-lt"/>
              </a:rPr>
              <a:t>5 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and said, ‘For this reason a man shall leave his father and mother and be joined to his wife, and the two shall become one flesh’? </a:t>
            </a:r>
            <a:r>
              <a:rPr lang="en-US" sz="1400" b="1" i="0" baseline="30000" dirty="0">
                <a:solidFill>
                  <a:srgbClr val="000000"/>
                </a:solidFill>
                <a:effectLst/>
                <a:latin typeface="+mn-lt"/>
              </a:rPr>
              <a:t>6 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n-lt"/>
              </a:rPr>
              <a:t>So then, they are no longer two but one flesh. Therefore what God has joined together, let not man separate.”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5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9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NASA's space probe Voyager 2 left Earth in 1977 in an effort to reach the far-away planets and gather information. Twelve years later, in 1989, Voyager 2 flew close enough to Neptune to take some breathtaking photos of the blue planet. Read More: https://www.grunge.com/857250/heres-how-many-years-it-would-take-to-travel-to-neptune/?utm_campaign=clip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and Eve were vegetarians.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and Eve were vegetarians.</a:t>
            </a:r>
          </a:p>
          <a:p>
            <a:endParaRPr lang="en-US" dirty="0"/>
          </a:p>
          <a:p>
            <a:r>
              <a:rPr lang="en-US" dirty="0"/>
              <a:t>Matt 19:4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He answered and said to them, “Have you not read that He who 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a"/>
              </a:rPr>
              <a:t>a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made </a:t>
            </a: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them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at the beginning ‘made them male and female,’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A548-3128-4156-934E-086DD6725C1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1ECA5-3135-6448-8FC7-A0F6868D39FC}"/>
              </a:ext>
            </a:extLst>
          </p:cNvPr>
          <p:cNvGrpSpPr/>
          <p:nvPr userDrawn="1"/>
        </p:nvGrpSpPr>
        <p:grpSpPr>
          <a:xfrm>
            <a:off x="7620" y="0"/>
            <a:ext cx="9144000" cy="6858000"/>
            <a:chOff x="1016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27B787-1E3E-D99A-724D-B4035566A964}"/>
                </a:ext>
              </a:extLst>
            </p:cNvPr>
            <p:cNvSpPr/>
            <p:nvPr/>
          </p:nvSpPr>
          <p:spPr>
            <a:xfrm>
              <a:off x="10160" y="0"/>
              <a:ext cx="121920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E2C500-C44F-AC95-1DC1-D289D1B349AE}"/>
                </a:ext>
              </a:extLst>
            </p:cNvPr>
            <p:cNvSpPr/>
            <p:nvPr/>
          </p:nvSpPr>
          <p:spPr>
            <a:xfrm>
              <a:off x="314960" y="274320"/>
              <a:ext cx="11612880" cy="894080"/>
            </a:xfrm>
            <a:prstGeom prst="rect">
              <a:avLst/>
            </a:prstGeom>
            <a:solidFill>
              <a:srgbClr val="50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F2C13F-1253-25F1-A340-5879DDB82520}"/>
                </a:ext>
              </a:extLst>
            </p:cNvPr>
            <p:cNvSpPr/>
            <p:nvPr/>
          </p:nvSpPr>
          <p:spPr>
            <a:xfrm>
              <a:off x="426720" y="375920"/>
              <a:ext cx="11358880" cy="690880"/>
            </a:xfrm>
            <a:prstGeom prst="rect">
              <a:avLst/>
            </a:prstGeom>
            <a:noFill/>
            <a:ln>
              <a:solidFill>
                <a:srgbClr val="FFF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94B184-E4E6-A048-E03F-746AC16C5941}"/>
                </a:ext>
              </a:extLst>
            </p:cNvPr>
            <p:cNvSpPr txBox="1"/>
            <p:nvPr/>
          </p:nvSpPr>
          <p:spPr>
            <a:xfrm>
              <a:off x="507999" y="436880"/>
              <a:ext cx="10344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E1"/>
                  </a:solidFill>
                  <a:latin typeface="Times" pitchFamily="2" charset="0"/>
                </a:rPr>
                <a:t>GENESIS:  Lesson 3 - Creation Days 3-6, Chapter 2</a:t>
              </a:r>
              <a:r>
                <a:rPr lang="en-US" sz="1800" b="1" dirty="0">
                  <a:solidFill>
                    <a:srgbClr val="FFFFE1"/>
                  </a:solidFill>
                  <a:latin typeface="Times" pitchFamily="2" charset="0"/>
                </a:rPr>
                <a:t>	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EB576-515B-A2EF-D261-1E3F13C1143F}"/>
              </a:ext>
            </a:extLst>
          </p:cNvPr>
          <p:cNvSpPr/>
          <p:nvPr userDrawn="1"/>
        </p:nvSpPr>
        <p:spPr>
          <a:xfrm>
            <a:off x="320040" y="1646238"/>
            <a:ext cx="8519160" cy="690880"/>
          </a:xfrm>
          <a:prstGeom prst="rect">
            <a:avLst/>
          </a:prstGeom>
          <a:noFill/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E4CD7-0953-AAC5-0A69-632EEF65EA01}"/>
              </a:ext>
            </a:extLst>
          </p:cNvPr>
          <p:cNvSpPr txBox="1"/>
          <p:nvPr userDrawn="1"/>
        </p:nvSpPr>
        <p:spPr>
          <a:xfrm>
            <a:off x="6877575" y="467658"/>
            <a:ext cx="141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" pitchFamily="2" charset="0"/>
              </a:rPr>
              <a:t>Quarter 1</a:t>
            </a:r>
          </a:p>
        </p:txBody>
      </p:sp>
    </p:spTree>
    <p:extLst>
      <p:ext uri="{BB962C8B-B14F-4D97-AF65-F5344CB8AC3E}">
        <p14:creationId xmlns:p14="http://schemas.microsoft.com/office/powerpoint/2010/main" val="17382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3174E-FAA2-E44B-BE3D-2E054496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1500188"/>
            <a:ext cx="3857625" cy="385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C078D-9997-BA4C-93C5-0EB5A75597FD}"/>
              </a:ext>
            </a:extLst>
          </p:cNvPr>
          <p:cNvSpPr txBox="1"/>
          <p:nvPr/>
        </p:nvSpPr>
        <p:spPr>
          <a:xfrm>
            <a:off x="1283322" y="4030355"/>
            <a:ext cx="5268952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chemeClr val="bg1"/>
                </a:solidFill>
                <a:latin typeface="Times" pitchFamily="2" charset="0"/>
              </a:rPr>
              <a:t>GENESIS</a:t>
            </a:r>
          </a:p>
          <a:p>
            <a:r>
              <a:rPr lang="en-US" sz="2475" i="1" dirty="0">
                <a:solidFill>
                  <a:schemeClr val="bg1"/>
                </a:solidFill>
                <a:latin typeface="Times" pitchFamily="2" charset="0"/>
              </a:rPr>
              <a:t>”In the beginning God…”</a:t>
            </a:r>
          </a:p>
        </p:txBody>
      </p:sp>
    </p:spTree>
    <p:extLst>
      <p:ext uri="{BB962C8B-B14F-4D97-AF65-F5344CB8AC3E}">
        <p14:creationId xmlns:p14="http://schemas.microsoft.com/office/powerpoint/2010/main" val="291338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313895"/>
            <a:ext cx="8975324" cy="5442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502800"/>
                </a:solidFill>
              </a:rPr>
              <a:t>Day 4 (Sun, Moon, Stars) </a:t>
            </a:r>
            <a:r>
              <a:rPr lang="en-US" sz="3600" b="1" dirty="0">
                <a:solidFill>
                  <a:srgbClr val="C00000"/>
                </a:solidFill>
              </a:rPr>
              <a:t>v14-19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dirty="0"/>
              <a:t>God fills the firmament/heaven </a:t>
            </a:r>
            <a:r>
              <a:rPr lang="en-US" sz="3200" b="1" i="1" dirty="0">
                <a:solidFill>
                  <a:srgbClr val="C00000"/>
                </a:solidFill>
              </a:rPr>
              <a:t>(1:6)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dirty="0"/>
              <a:t>Lights made to govern…Sun for the Day, and Moon for the Night </a:t>
            </a:r>
            <a:r>
              <a:rPr lang="en-US" sz="3200" b="1" dirty="0">
                <a:solidFill>
                  <a:srgbClr val="C00000"/>
                </a:solidFill>
              </a:rPr>
              <a:t>v. 14a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dirty="0"/>
              <a:t>Another textual reason to reject the Gap Theory….eons can’t exist between Day 3 (plants) and Day 4 (Sun). Plants require light for photosynthesis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4000" b="1" dirty="0"/>
              <a:t>Signs</a:t>
            </a:r>
            <a:r>
              <a:rPr lang="en-US" sz="3200" b="1" dirty="0"/>
              <a:t>, Seasons and planetary interaction (rotation, orbit, tides, etc.) </a:t>
            </a:r>
            <a:r>
              <a:rPr lang="en-US" sz="3200" b="1" dirty="0">
                <a:solidFill>
                  <a:srgbClr val="C00000"/>
                </a:solidFill>
              </a:rPr>
              <a:t>v. </a:t>
            </a:r>
            <a:r>
              <a:rPr lang="en-US" sz="3200" b="1">
                <a:solidFill>
                  <a:srgbClr val="C00000"/>
                </a:solidFill>
              </a:rPr>
              <a:t>14b John 20:30-31 Ps 19:1-6</a:t>
            </a:r>
            <a:endParaRPr lang="en-US" sz="3200" b="1" dirty="0">
              <a:solidFill>
                <a:srgbClr val="C00000"/>
              </a:solidFill>
            </a:endParaRPr>
          </a:p>
          <a:p>
            <a:pPr marL="457200" lvl="1" indent="0">
              <a:spcBef>
                <a:spcPts val="338"/>
              </a:spcBef>
              <a:spcAft>
                <a:spcPts val="338"/>
              </a:spcAft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34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8" y="1269507"/>
            <a:ext cx="8975324" cy="5442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502800"/>
                </a:solidFill>
              </a:rPr>
              <a:t>Day 4 Sun, Moon, Stars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9E784E-8127-72D7-D644-D30B8481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82211"/>
              </p:ext>
            </p:extLst>
          </p:nvPr>
        </p:nvGraphicFramePr>
        <p:xfrm>
          <a:off x="390617" y="1855433"/>
          <a:ext cx="856695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476">
                  <a:extLst>
                    <a:ext uri="{9D8B030D-6E8A-4147-A177-3AD203B41FA5}">
                      <a16:colId xmlns:a16="http://schemas.microsoft.com/office/drawing/2014/main" val="513259236"/>
                    </a:ext>
                  </a:extLst>
                </a:gridCol>
                <a:gridCol w="4283476">
                  <a:extLst>
                    <a:ext uri="{9D8B030D-6E8A-4147-A177-3AD203B41FA5}">
                      <a16:colId xmlns:a16="http://schemas.microsoft.com/office/drawing/2014/main" val="4082521091"/>
                    </a:ext>
                  </a:extLst>
                </a:gridCol>
              </a:tblGrid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Planet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Distance From Earth (Miles)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22776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8996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029253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76898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3000" dirty="0"/>
                        <a:t>Pluto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94.5 Million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6692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599202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Saturn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746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18610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Uranus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1.7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27623"/>
                  </a:ext>
                </a:extLst>
              </a:tr>
              <a:tr h="485609">
                <a:tc>
                  <a:txBody>
                    <a:bodyPr/>
                    <a:lstStyle/>
                    <a:p>
                      <a:r>
                        <a:rPr lang="en-US" sz="2800" dirty="0"/>
                        <a:t>Neptune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50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3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260629"/>
            <a:ext cx="8993079" cy="54952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Day 5 (Sea Creatures, Birds) </a:t>
            </a:r>
            <a:r>
              <a:rPr lang="en-US" sz="3200" b="1" dirty="0">
                <a:solidFill>
                  <a:srgbClr val="C00000"/>
                </a:solidFill>
              </a:rPr>
              <a:t>v20-23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“living creatures” (water creatures and birds) </a:t>
            </a:r>
            <a:r>
              <a:rPr lang="en-US" sz="3200" b="1" i="1" dirty="0">
                <a:solidFill>
                  <a:srgbClr val="C00000"/>
                </a:solidFill>
              </a:rPr>
              <a:t>v. 20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/>
              <a:t>All sea life for the previously gathered seas </a:t>
            </a:r>
            <a:r>
              <a:rPr lang="en-US" sz="3200" b="1" i="1" dirty="0">
                <a:solidFill>
                  <a:srgbClr val="C00000"/>
                </a:solidFill>
              </a:rPr>
              <a:t>(v. 10)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/>
              <a:t>All animal life for rivers, lakes, ponds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/>
              <a:t>All winged life for the firmament/heaven </a:t>
            </a:r>
            <a:r>
              <a:rPr lang="en-US" sz="3200" b="1" i="1" dirty="0">
                <a:solidFill>
                  <a:srgbClr val="C00000"/>
                </a:solidFill>
              </a:rPr>
              <a:t>(v.7)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/>
              <a:t>The sea &amp; air teemed with life “…</a:t>
            </a:r>
            <a:r>
              <a:rPr lang="en-US" sz="4300" b="1" i="1" dirty="0"/>
              <a:t>after their own kind</a:t>
            </a:r>
            <a:r>
              <a:rPr lang="en-US" sz="3200" b="1" i="1" dirty="0"/>
              <a:t>”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dirty="0">
                <a:solidFill>
                  <a:srgbClr val="502800"/>
                </a:solidFill>
              </a:rPr>
              <a:t>God commanded, “Be fruitful, multiply, fill the waters &amp; Earth” </a:t>
            </a:r>
            <a:r>
              <a:rPr lang="en-US" sz="3200" b="1" dirty="0">
                <a:solidFill>
                  <a:srgbClr val="C00000"/>
                </a:solidFill>
              </a:rPr>
              <a:t>v. 22</a:t>
            </a:r>
          </a:p>
        </p:txBody>
      </p:sp>
    </p:spTree>
    <p:extLst>
      <p:ext uri="{BB962C8B-B14F-4D97-AF65-F5344CB8AC3E}">
        <p14:creationId xmlns:p14="http://schemas.microsoft.com/office/powerpoint/2010/main" val="11269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1278384"/>
            <a:ext cx="8948692" cy="5459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Day 6 (Land Animals, Mankind) </a:t>
            </a:r>
            <a:r>
              <a:rPr lang="en-US" sz="3200" b="1" dirty="0">
                <a:solidFill>
                  <a:srgbClr val="C00000"/>
                </a:solidFill>
              </a:rPr>
              <a:t>v1:24-31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Animal life created for the land </a:t>
            </a:r>
            <a:r>
              <a:rPr lang="en-US" sz="3200" b="1" i="1" dirty="0">
                <a:solidFill>
                  <a:srgbClr val="C00000"/>
                </a:solidFill>
              </a:rPr>
              <a:t>v.24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/>
              <a:t>All living beasts &amp; crawling creatures were made “…</a:t>
            </a:r>
            <a:r>
              <a:rPr lang="en-US" sz="4400" b="1" i="1" dirty="0"/>
              <a:t>after their own kind</a:t>
            </a:r>
            <a:r>
              <a:rPr lang="en-US" sz="3200" b="1" i="1" dirty="0"/>
              <a:t>”</a:t>
            </a:r>
            <a:endParaRPr lang="en-US" sz="3200" b="1" i="1" dirty="0">
              <a:solidFill>
                <a:srgbClr val="C00000"/>
              </a:solidFill>
            </a:endParaRPr>
          </a:p>
          <a:p>
            <a:pPr marL="257175" lvl="1" indent="0">
              <a:spcBef>
                <a:spcPts val="338"/>
              </a:spcBef>
              <a:spcAft>
                <a:spcPts val="338"/>
              </a:spcAft>
              <a:buNone/>
            </a:pPr>
            <a:endParaRPr lang="en-US" sz="1294" b="1" dirty="0"/>
          </a:p>
        </p:txBody>
      </p:sp>
    </p:spTree>
    <p:extLst>
      <p:ext uri="{BB962C8B-B14F-4D97-AF65-F5344CB8AC3E}">
        <p14:creationId xmlns:p14="http://schemas.microsoft.com/office/powerpoint/2010/main" val="8938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0" y="1251750"/>
            <a:ext cx="8975325" cy="55307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000" b="1" dirty="0">
                <a:solidFill>
                  <a:srgbClr val="502800"/>
                </a:solidFill>
              </a:rPr>
              <a:t>Day 6 (Land Animals, Mankind) </a:t>
            </a:r>
            <a:r>
              <a:rPr lang="en-US" sz="3000" b="1" dirty="0">
                <a:solidFill>
                  <a:srgbClr val="C00000"/>
                </a:solidFill>
              </a:rPr>
              <a:t>v1:24-31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000" b="1" dirty="0">
                <a:solidFill>
                  <a:srgbClr val="502800"/>
                </a:solidFill>
              </a:rPr>
              <a:t>Man Created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000" b="1" dirty="0">
                <a:solidFill>
                  <a:srgbClr val="502800"/>
                </a:solidFill>
              </a:rPr>
              <a:t>Made in the image of God…not said about any other created thing</a:t>
            </a:r>
          </a:p>
          <a:p>
            <a:pPr lvl="3">
              <a:spcBef>
                <a:spcPts val="338"/>
              </a:spcBef>
              <a:spcAft>
                <a:spcPts val="338"/>
              </a:spcAft>
            </a:pPr>
            <a:r>
              <a:rPr lang="en-US" sz="3000" b="1" dirty="0">
                <a:solidFill>
                  <a:srgbClr val="502800"/>
                </a:solidFill>
              </a:rPr>
              <a:t>(having intelligence, reason, human free will, an eternal soul)</a:t>
            </a:r>
            <a:endParaRPr lang="en-US" sz="3000" b="1" dirty="0">
              <a:solidFill>
                <a:srgbClr val="C00000"/>
              </a:solidFill>
            </a:endParaRP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000" b="1" dirty="0"/>
              <a:t>Given dominion/rule over all other creation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000" b="1" dirty="0"/>
              <a:t>“Male &amp; Female” by Divine design </a:t>
            </a:r>
            <a:r>
              <a:rPr lang="en-US" sz="3000" b="1" dirty="0">
                <a:solidFill>
                  <a:srgbClr val="C00000"/>
                </a:solidFill>
              </a:rPr>
              <a:t>Matt 19:4 </a:t>
            </a:r>
            <a:r>
              <a:rPr lang="en-US" sz="3000" b="1" dirty="0">
                <a:solidFill>
                  <a:srgbClr val="0070C0"/>
                </a:solidFill>
              </a:rPr>
              <a:t>(Present culture re: gender identity??)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000" b="1" dirty="0"/>
              <a:t>Commanded to be fruitful, multiply &amp; fill the Earth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000" b="1" dirty="0"/>
              <a:t>Diet also restricted…only given plants to eat (vegetables and fruits)</a:t>
            </a:r>
          </a:p>
        </p:txBody>
      </p:sp>
    </p:spTree>
    <p:extLst>
      <p:ext uri="{BB962C8B-B14F-4D97-AF65-F5344CB8AC3E}">
        <p14:creationId xmlns:p14="http://schemas.microsoft.com/office/powerpoint/2010/main" val="895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305016"/>
            <a:ext cx="8993079" cy="5468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</a:p>
          <a:p>
            <a:pPr marL="0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457200" lvl="1" indent="0">
              <a:spcBef>
                <a:spcPts val="338"/>
              </a:spcBef>
              <a:spcAft>
                <a:spcPts val="338"/>
              </a:spcAft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Rev 10:5-6  </a:t>
            </a:r>
            <a:r>
              <a:rPr lang="en-US" sz="3200" dirty="0">
                <a:solidFill>
                  <a:srgbClr val="000000"/>
                </a:solidFill>
              </a:rPr>
              <a:t>And the angel whom I saw standing on the sea and on the land raised his right hand to heaven </a:t>
            </a:r>
            <a:r>
              <a:rPr lang="en-US" sz="3200" b="1" baseline="30000" dirty="0">
                <a:solidFill>
                  <a:srgbClr val="000000"/>
                </a:solidFill>
              </a:rPr>
              <a:t>6 </a:t>
            </a:r>
            <a:r>
              <a:rPr lang="en-US" sz="3200" dirty="0">
                <a:solidFill>
                  <a:srgbClr val="000000"/>
                </a:solidFill>
              </a:rPr>
              <a:t>and swore by him who lives for ever and ever, </a:t>
            </a:r>
            <a:r>
              <a:rPr lang="en-US" sz="3200" b="1" dirty="0">
                <a:solidFill>
                  <a:srgbClr val="000000"/>
                </a:solidFill>
              </a:rPr>
              <a:t>who created heaven and what is in it, the earth and what is in it, and the sea and what is in it</a:t>
            </a:r>
            <a:r>
              <a:rPr lang="en-US" sz="3200" dirty="0">
                <a:solidFill>
                  <a:srgbClr val="000000"/>
                </a:solidFill>
              </a:rPr>
              <a:t>, that there would be no more delay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242874"/>
            <a:ext cx="9019712" cy="553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Day 7 </a:t>
            </a:r>
            <a:r>
              <a:rPr lang="en-US" sz="3200" b="1" dirty="0">
                <a:solidFill>
                  <a:srgbClr val="C00000"/>
                </a:solidFill>
              </a:rPr>
              <a:t> 2:1-3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God rested from His creative labors	</a:t>
            </a:r>
            <a:r>
              <a:rPr lang="en-US" sz="3200" b="1" i="1" dirty="0">
                <a:solidFill>
                  <a:srgbClr val="C00000"/>
                </a:solidFill>
              </a:rPr>
              <a:t>v. 2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Not in the sense God was tired (weary)… “rested” in the sense He was done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God blessed/sanctified the 7</a:t>
            </a:r>
            <a:r>
              <a:rPr lang="en-US" sz="3200" b="1" i="1" baseline="30000" dirty="0">
                <a:solidFill>
                  <a:srgbClr val="502800"/>
                </a:solidFill>
              </a:rPr>
              <a:t>th</a:t>
            </a:r>
            <a:r>
              <a:rPr lang="en-US" sz="3200" b="1" i="1" dirty="0">
                <a:solidFill>
                  <a:srgbClr val="502800"/>
                </a:solidFill>
              </a:rPr>
              <a:t> day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Later became a part of Israel’s covenant Law	</a:t>
            </a:r>
            <a:r>
              <a:rPr lang="en-US" sz="3200" b="1" i="1" dirty="0">
                <a:solidFill>
                  <a:srgbClr val="C00000"/>
                </a:solidFill>
              </a:rPr>
              <a:t>Ex 20:8-11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242874"/>
            <a:ext cx="9019712" cy="553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/>
              <a:t>Day 1 – “</a:t>
            </a:r>
            <a:r>
              <a:rPr lang="en-US" sz="3200" b="1" i="0" dirty="0">
                <a:effectLst/>
              </a:rPr>
              <a:t>And God saw the light, that </a:t>
            </a:r>
            <a:r>
              <a:rPr lang="en-US" sz="3200" b="1" i="1" dirty="0">
                <a:effectLst/>
              </a:rPr>
              <a:t>it was</a:t>
            </a:r>
            <a:r>
              <a:rPr lang="en-US" sz="3200" b="1" i="0" dirty="0">
                <a:effectLst/>
              </a:rPr>
              <a:t> good”</a:t>
            </a:r>
          </a:p>
          <a:p>
            <a:r>
              <a:rPr lang="en-US" sz="3200" b="1" dirty="0"/>
              <a:t>Day 2 – </a:t>
            </a:r>
          </a:p>
          <a:p>
            <a:r>
              <a:rPr lang="en-US" sz="3200" b="1" dirty="0"/>
              <a:t>Day 3 – “And God saw that it was good” (twice)</a:t>
            </a:r>
          </a:p>
          <a:p>
            <a:r>
              <a:rPr lang="en-US" sz="3200" b="1" dirty="0"/>
              <a:t>Day 4 - “And God saw that it was good” </a:t>
            </a:r>
          </a:p>
          <a:p>
            <a:r>
              <a:rPr lang="en-US" sz="3200" b="1" dirty="0"/>
              <a:t>Day 5 - “And God saw that it was good”</a:t>
            </a:r>
          </a:p>
          <a:p>
            <a:r>
              <a:rPr lang="en-US" sz="3200" b="1" dirty="0"/>
              <a:t>Day 6 - “And God saw that it was good”</a:t>
            </a:r>
          </a:p>
          <a:p>
            <a:r>
              <a:rPr lang="en-US" sz="3200" b="1" dirty="0"/>
              <a:t>Day 6 – “</a:t>
            </a:r>
            <a:r>
              <a:rPr lang="en-US" sz="3200" b="1" i="0" dirty="0">
                <a:effectLst/>
              </a:rPr>
              <a:t>Then God saw everything that He had made, and indeed </a:t>
            </a:r>
            <a:r>
              <a:rPr lang="en-US" sz="3200" b="1" i="1" dirty="0">
                <a:effectLst/>
              </a:rPr>
              <a:t>it was</a:t>
            </a:r>
            <a:r>
              <a:rPr lang="en-US" sz="3200" b="1" i="0" dirty="0">
                <a:effectLst/>
              </a:rPr>
              <a:t> very good”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84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" y="1233996"/>
            <a:ext cx="8930936" cy="55307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Creation: Thought Question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900" b="1" dirty="0"/>
              <a:t>Can you imagine a world without:</a:t>
            </a:r>
          </a:p>
          <a:p>
            <a:pPr lvl="1"/>
            <a:r>
              <a:rPr lang="en-US" sz="3500" b="1" dirty="0"/>
              <a:t>Other People?</a:t>
            </a:r>
          </a:p>
          <a:p>
            <a:pPr lvl="1"/>
            <a:r>
              <a:rPr lang="en-US" sz="3500" b="1" dirty="0"/>
              <a:t>Houses?</a:t>
            </a:r>
          </a:p>
          <a:p>
            <a:pPr lvl="1"/>
            <a:r>
              <a:rPr lang="en-US" sz="3500" b="1" dirty="0"/>
              <a:t>Cars?</a:t>
            </a:r>
          </a:p>
          <a:p>
            <a:pPr lvl="1"/>
            <a:r>
              <a:rPr lang="en-US" sz="3500" b="1" dirty="0"/>
              <a:t>Roads?</a:t>
            </a:r>
          </a:p>
          <a:p>
            <a:pPr lvl="1"/>
            <a:r>
              <a:rPr lang="en-US" sz="3500" b="1" dirty="0"/>
              <a:t>Boats? Boathouse?</a:t>
            </a:r>
          </a:p>
          <a:p>
            <a:pPr lvl="1"/>
            <a:r>
              <a:rPr lang="en-US" sz="3500" b="1" dirty="0"/>
              <a:t>Garbage?</a:t>
            </a:r>
          </a:p>
          <a:p>
            <a:pPr lvl="1"/>
            <a:r>
              <a:rPr lang="en-US" sz="3500" b="1" dirty="0"/>
              <a:t>Crowds?</a:t>
            </a:r>
          </a:p>
          <a:p>
            <a:pPr lvl="1"/>
            <a:r>
              <a:rPr lang="en-US" sz="3500" b="1" dirty="0"/>
              <a:t>Artificial light?</a:t>
            </a:r>
          </a:p>
          <a:p>
            <a:pPr lvl="1"/>
            <a:r>
              <a:rPr lang="en-US" sz="3500" b="1" dirty="0"/>
              <a:t>Signal Towers?</a:t>
            </a:r>
          </a:p>
          <a:p>
            <a:pPr lvl="1"/>
            <a:r>
              <a:rPr lang="en-US" sz="3500" b="1" dirty="0"/>
              <a:t>McDonalds? Walmart?</a:t>
            </a:r>
          </a:p>
        </p:txBody>
      </p:sp>
    </p:spTree>
    <p:extLst>
      <p:ext uri="{BB962C8B-B14F-4D97-AF65-F5344CB8AC3E}">
        <p14:creationId xmlns:p14="http://schemas.microsoft.com/office/powerpoint/2010/main" val="33579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1313895"/>
            <a:ext cx="9001958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In 1 day God created the sun, moon, and the stars!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In 1 day man was created “fearfully and wonderfully” by God (Ps 139:14)!</a:t>
            </a:r>
          </a:p>
          <a:p>
            <a:r>
              <a:rPr lang="en-US" altLang="en-US" sz="3200" dirty="0"/>
              <a:t>https://www.youtube.com/watch?v=HHRM3Mwd63U</a:t>
            </a:r>
          </a:p>
          <a:p>
            <a:endParaRPr lang="en-US" sz="1688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B02FFB-802B-9BA8-C9B5-47EFB82EB8DB}"/>
              </a:ext>
            </a:extLst>
          </p:cNvPr>
          <p:cNvSpPr/>
          <p:nvPr/>
        </p:nvSpPr>
        <p:spPr>
          <a:xfrm>
            <a:off x="0" y="0"/>
            <a:ext cx="9144000" cy="7177966"/>
          </a:xfrm>
          <a:prstGeom prst="rect">
            <a:avLst/>
          </a:prstGeom>
          <a:solidFill>
            <a:srgbClr val="D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0FA33-26A6-17F9-2A25-9078EFAD19A4}"/>
              </a:ext>
            </a:extLst>
          </p:cNvPr>
          <p:cNvSpPr txBox="1"/>
          <p:nvPr/>
        </p:nvSpPr>
        <p:spPr>
          <a:xfrm>
            <a:off x="845198" y="960595"/>
            <a:ext cx="726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year study of the Bible - 17 Periods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51DDA4-59F9-013D-DD5B-4C3C39BAC6A3}"/>
              </a:ext>
            </a:extLst>
          </p:cNvPr>
          <p:cNvCxnSpPr>
            <a:cxnSpLocks/>
          </p:cNvCxnSpPr>
          <p:nvPr/>
        </p:nvCxnSpPr>
        <p:spPr>
          <a:xfrm flipV="1">
            <a:off x="925451" y="1461711"/>
            <a:ext cx="7103948" cy="21034"/>
          </a:xfrm>
          <a:prstGeom prst="line">
            <a:avLst/>
          </a:prstGeom>
          <a:ln w="57150">
            <a:solidFill>
              <a:srgbClr val="002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A1B358-4113-CAEB-C7B4-8383877516E2}"/>
              </a:ext>
            </a:extLst>
          </p:cNvPr>
          <p:cNvSpPr txBox="1"/>
          <p:nvPr/>
        </p:nvSpPr>
        <p:spPr>
          <a:xfrm>
            <a:off x="794819" y="1806763"/>
            <a:ext cx="4572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2)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3)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4)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5)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6)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7)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8)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F4168-D332-F894-9B67-F5642027DC52}"/>
              </a:ext>
            </a:extLst>
          </p:cNvPr>
          <p:cNvSpPr txBox="1"/>
          <p:nvPr/>
        </p:nvSpPr>
        <p:spPr>
          <a:xfrm>
            <a:off x="1244675" y="1806763"/>
            <a:ext cx="409956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Before The Flood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Flood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Scattering Of The People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Patriarchs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Exodus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Wandering In The Wilderness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Invasion &amp; Conquest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Judges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United Kingdom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4C28E-52BB-472C-2040-85E55CBC3D5C}"/>
              </a:ext>
            </a:extLst>
          </p:cNvPr>
          <p:cNvSpPr txBox="1"/>
          <p:nvPr/>
        </p:nvSpPr>
        <p:spPr>
          <a:xfrm>
            <a:off x="5504968" y="1786890"/>
            <a:ext cx="59436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10)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11)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12)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13)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14)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15)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16)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EAAB8-07B5-917E-9131-390D40099763}"/>
              </a:ext>
            </a:extLst>
          </p:cNvPr>
          <p:cNvSpPr txBox="1"/>
          <p:nvPr/>
        </p:nvSpPr>
        <p:spPr>
          <a:xfrm>
            <a:off x="6099328" y="1786890"/>
            <a:ext cx="333756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Divided Kingdom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Judah Alone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Captivity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Return From Captivity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Years Of Silence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Life Of Christ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Early Church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Letters To The Christians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5F1FF-B2DE-8305-E73C-732D298AA947}"/>
              </a:ext>
            </a:extLst>
          </p:cNvPr>
          <p:cNvSpPr/>
          <p:nvPr/>
        </p:nvSpPr>
        <p:spPr>
          <a:xfrm>
            <a:off x="721436" y="1802406"/>
            <a:ext cx="3947160" cy="1744979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30FB9E-3C15-758D-9A33-5723B10DEB90}"/>
              </a:ext>
            </a:extLst>
          </p:cNvPr>
          <p:cNvGrpSpPr/>
          <p:nvPr/>
        </p:nvGrpSpPr>
        <p:grpSpPr>
          <a:xfrm>
            <a:off x="3120674" y="1497200"/>
            <a:ext cx="2601107" cy="1303211"/>
            <a:chOff x="5552487" y="1050634"/>
            <a:chExt cx="3468142" cy="1737615"/>
          </a:xfrm>
        </p:grpSpPr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3D8F3140-758C-A134-92B4-0AB3360EEE6A}"/>
                </a:ext>
              </a:extLst>
            </p:cNvPr>
            <p:cNvSpPr/>
            <p:nvPr/>
          </p:nvSpPr>
          <p:spPr>
            <a:xfrm rot="20397386">
              <a:off x="5552487" y="1050634"/>
              <a:ext cx="3468142" cy="1737615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15B228-E367-212B-2B4D-B5AFAA4ECF86}"/>
                </a:ext>
              </a:extLst>
            </p:cNvPr>
            <p:cNvSpPr txBox="1"/>
            <p:nvPr/>
          </p:nvSpPr>
          <p:spPr>
            <a:xfrm rot="20375093">
              <a:off x="6419371" y="1407010"/>
              <a:ext cx="24198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2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" y="1233996"/>
            <a:ext cx="8930936" cy="5530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God Created It All For Man (Gen 1:27-29)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So God created man in His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own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image; in the image of God He created him; male and female He created them. Then God blessed them, and God said to them, “Be fruitful and multiply; fill the earth and subdue it; have dominion over the fish of the sea, over the birds of the air, and over every living thing that moves on the earth.”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And God said, “See, I have given you every herb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that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yields seed which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is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on the face of all the earth, and every tree whose fruit yields seed; to you it shall be for food. </a:t>
            </a:r>
          </a:p>
        </p:txBody>
      </p:sp>
    </p:spTree>
    <p:extLst>
      <p:ext uri="{BB962C8B-B14F-4D97-AF65-F5344CB8AC3E}">
        <p14:creationId xmlns:p14="http://schemas.microsoft.com/office/powerpoint/2010/main" val="33775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1260628"/>
            <a:ext cx="8993080" cy="5504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Garden of Eden	</a:t>
            </a:r>
            <a:r>
              <a:rPr lang="en-US" sz="3600" b="1" dirty="0">
                <a:solidFill>
                  <a:srgbClr val="C00000"/>
                </a:solidFill>
              </a:rPr>
              <a:t>Gen 2:4-25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Moses gives additional details re: creation…particularly Days 3 &amp; 6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No vegetation yet because no rain had fallen…no man to cultivate 	</a:t>
            </a:r>
            <a:r>
              <a:rPr lang="en-US" sz="3200" b="1" i="1" dirty="0">
                <a:solidFill>
                  <a:srgbClr val="C00000"/>
                </a:solidFill>
              </a:rPr>
              <a:t>vv. 4-6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God’s creation of man	</a:t>
            </a:r>
            <a:r>
              <a:rPr lang="en-US" sz="3200" b="1" i="1" dirty="0">
                <a:solidFill>
                  <a:srgbClr val="C00000"/>
                </a:solidFill>
              </a:rPr>
              <a:t>v. 7	1:27</a:t>
            </a:r>
          </a:p>
          <a:p>
            <a:pPr lvl="3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“Formed/Fashioned”…”</a:t>
            </a:r>
            <a:r>
              <a:rPr lang="en-US" sz="3600" b="1" i="1" dirty="0">
                <a:solidFill>
                  <a:srgbClr val="502800"/>
                </a:solidFill>
              </a:rPr>
              <a:t>breathed</a:t>
            </a:r>
            <a:r>
              <a:rPr lang="en-US" sz="3200" b="1" i="1" dirty="0">
                <a:solidFill>
                  <a:srgbClr val="502800"/>
                </a:solidFill>
              </a:rPr>
              <a:t> into his nostrils the breath of life”</a:t>
            </a:r>
          </a:p>
          <a:p>
            <a:pPr lvl="3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“Man became a living soul”  Only God can give life!!	</a:t>
            </a:r>
            <a:r>
              <a:rPr lang="en-US" sz="3200" b="1" i="1" dirty="0">
                <a:solidFill>
                  <a:srgbClr val="C00000"/>
                </a:solidFill>
              </a:rPr>
              <a:t>Ps 139:14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296140"/>
            <a:ext cx="8957569" cy="544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Garden of Eden     </a:t>
            </a:r>
            <a:r>
              <a:rPr lang="en-US" sz="3600" b="1" dirty="0">
                <a:solidFill>
                  <a:srgbClr val="C00000"/>
                </a:solidFill>
              </a:rPr>
              <a:t>Gen 2:4-25</a:t>
            </a:r>
          </a:p>
          <a:p>
            <a:pPr marL="257175" indent="-257175">
              <a:buClr>
                <a:srgbClr val="5028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502800"/>
                </a:solidFill>
              </a:rPr>
              <a:t>God planted a garden eastward…in Eden    </a:t>
            </a:r>
            <a:r>
              <a:rPr lang="en-US" sz="3200" b="1" dirty="0">
                <a:solidFill>
                  <a:srgbClr val="C00000"/>
                </a:solidFill>
              </a:rPr>
              <a:t>vv. 8-14</a:t>
            </a:r>
          </a:p>
        </p:txBody>
      </p:sp>
    </p:spTree>
    <p:extLst>
      <p:ext uri="{BB962C8B-B14F-4D97-AF65-F5344CB8AC3E}">
        <p14:creationId xmlns:p14="http://schemas.microsoft.com/office/powerpoint/2010/main" val="13986708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5290E9-3806-97E0-28F9-82174643E22C}"/>
              </a:ext>
            </a:extLst>
          </p:cNvPr>
          <p:cNvSpPr/>
          <p:nvPr/>
        </p:nvSpPr>
        <p:spPr>
          <a:xfrm>
            <a:off x="194310" y="1296002"/>
            <a:ext cx="1954530" cy="385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A45A2D-B9AF-41A4-9BE4-507D6F5A9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 bwMode="auto">
          <a:xfrm>
            <a:off x="2219417" y="1293026"/>
            <a:ext cx="6831082" cy="53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AD738-AB91-D45C-67B0-CD1C998AF414}"/>
              </a:ext>
            </a:extLst>
          </p:cNvPr>
          <p:cNvSpPr txBox="1"/>
          <p:nvPr/>
        </p:nvSpPr>
        <p:spPr>
          <a:xfrm>
            <a:off x="194310" y="1608307"/>
            <a:ext cx="195453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One river flowed out of Eden to water the garden.  From there it divided into 4 rivers: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E7E0B-1A47-3C4F-2BDB-4C947CFFCB35}"/>
              </a:ext>
            </a:extLst>
          </p:cNvPr>
          <p:cNvSpPr txBox="1"/>
          <p:nvPr/>
        </p:nvSpPr>
        <p:spPr>
          <a:xfrm>
            <a:off x="194310" y="3224814"/>
            <a:ext cx="140589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Aft>
                <a:spcPts val="338"/>
              </a:spcAft>
              <a:defRPr/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[1]   </a:t>
            </a:r>
            <a:r>
              <a:rPr lang="en-US" sz="1575" b="1" dirty="0" err="1">
                <a:solidFill>
                  <a:prstClr val="black"/>
                </a:solidFill>
                <a:latin typeface="Calibri" panose="020F0502020204030204"/>
              </a:rPr>
              <a:t>Pishon</a:t>
            </a:r>
            <a:endParaRPr lang="en-US" sz="1575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514350">
              <a:spcAft>
                <a:spcPts val="338"/>
              </a:spcAft>
              <a:defRPr/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[2]   Gihon</a:t>
            </a:r>
          </a:p>
          <a:p>
            <a:pPr defTabSz="514350">
              <a:spcAft>
                <a:spcPts val="338"/>
              </a:spcAft>
              <a:defRPr/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[3]   Tigris</a:t>
            </a:r>
          </a:p>
          <a:p>
            <a:pPr defTabSz="514350">
              <a:defRPr/>
            </a:pPr>
            <a:r>
              <a:rPr lang="en-US" sz="1575" b="1" dirty="0">
                <a:solidFill>
                  <a:prstClr val="black"/>
                </a:solidFill>
                <a:latin typeface="Calibri" panose="020F0502020204030204"/>
              </a:rPr>
              <a:t>[4]   Euphrates</a:t>
            </a:r>
          </a:p>
        </p:txBody>
      </p:sp>
    </p:spTree>
    <p:extLst>
      <p:ext uri="{BB962C8B-B14F-4D97-AF65-F5344CB8AC3E}">
        <p14:creationId xmlns:p14="http://schemas.microsoft.com/office/powerpoint/2010/main" val="22400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Garden of Eden	</a:t>
            </a:r>
            <a:r>
              <a:rPr lang="en-US" sz="3600" b="1" dirty="0">
                <a:solidFill>
                  <a:srgbClr val="C00000"/>
                </a:solidFill>
              </a:rPr>
              <a:t>Gen 2:4-25</a:t>
            </a:r>
          </a:p>
          <a:p>
            <a:r>
              <a:rPr lang="en-US" b="1" i="1" dirty="0">
                <a:solidFill>
                  <a:srgbClr val="502800"/>
                </a:solidFill>
              </a:rPr>
              <a:t>God planted a garden eastward…in Eden 	</a:t>
            </a:r>
            <a:r>
              <a:rPr lang="en-US" b="1" i="1" dirty="0">
                <a:solidFill>
                  <a:srgbClr val="C00000"/>
                </a:solidFill>
              </a:rPr>
              <a:t>vv. 8-14</a:t>
            </a:r>
          </a:p>
          <a:p>
            <a:pPr lvl="1"/>
            <a:r>
              <a:rPr lang="en-US" sz="3900" b="1" i="1" dirty="0">
                <a:solidFill>
                  <a:srgbClr val="502800"/>
                </a:solidFill>
              </a:rPr>
              <a:t>Every tree pleasing to the sight and good for food was provided</a:t>
            </a:r>
          </a:p>
          <a:p>
            <a:pPr lvl="1"/>
            <a:r>
              <a:rPr lang="en-US" sz="3900" b="1" i="1" dirty="0">
                <a:solidFill>
                  <a:srgbClr val="502800"/>
                </a:solidFill>
              </a:rPr>
              <a:t>Tree of Life was there…also Tree of Knowledge of Good and Evil</a:t>
            </a:r>
          </a:p>
          <a:p>
            <a:pPr lvl="2"/>
            <a:r>
              <a:rPr lang="en-US" sz="3900" b="1" i="1" dirty="0">
                <a:solidFill>
                  <a:srgbClr val="502800"/>
                </a:solidFill>
              </a:rPr>
              <a:t>God placed man          </a:t>
            </a:r>
            <a:r>
              <a:rPr lang="en-US" sz="3900" b="1" i="1" dirty="0" err="1">
                <a:solidFill>
                  <a:srgbClr val="502800"/>
                </a:solidFill>
              </a:rPr>
              <a:t>man</a:t>
            </a:r>
            <a:r>
              <a:rPr lang="en-US" sz="3900" b="1" i="1" dirty="0">
                <a:solidFill>
                  <a:srgbClr val="502800"/>
                </a:solidFill>
              </a:rPr>
              <a:t> given a home</a:t>
            </a:r>
          </a:p>
          <a:p>
            <a:pPr lvl="2"/>
            <a:r>
              <a:rPr lang="en-US" sz="3900" b="1" i="1" dirty="0">
                <a:solidFill>
                  <a:srgbClr val="502800"/>
                </a:solidFill>
              </a:rPr>
              <a:t>God nourished the garden with water, food          man given sustenance</a:t>
            </a:r>
          </a:p>
          <a:p>
            <a:pPr lvl="2"/>
            <a:r>
              <a:rPr lang="en-US" sz="3900" b="1" i="1" dirty="0">
                <a:solidFill>
                  <a:srgbClr val="502800"/>
                </a:solidFill>
              </a:rPr>
              <a:t>God commanded man to tend &amp; keep the garden           man given work</a:t>
            </a:r>
          </a:p>
          <a:p>
            <a:pPr lvl="2"/>
            <a:r>
              <a:rPr lang="en-US" sz="3900" b="1" i="1" dirty="0">
                <a:solidFill>
                  <a:srgbClr val="502800"/>
                </a:solidFill>
              </a:rPr>
              <a:t>God blessed man with Tree of Life          man given eternal possibility</a:t>
            </a:r>
          </a:p>
          <a:p>
            <a:pPr lvl="2"/>
            <a:r>
              <a:rPr lang="en-US" sz="3900" b="1" i="1" dirty="0">
                <a:solidFill>
                  <a:srgbClr val="502800"/>
                </a:solidFill>
              </a:rPr>
              <a:t>God warned man re: Tree of Knowledge of Good &amp; Evil          man given a test</a:t>
            </a:r>
            <a:endParaRPr lang="en-US" sz="3900" b="1" dirty="0">
              <a:solidFill>
                <a:srgbClr val="C0000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FBBA595-8397-23E0-840B-C7F64B1A6DF5}"/>
              </a:ext>
            </a:extLst>
          </p:cNvPr>
          <p:cNvCxnSpPr>
            <a:cxnSpLocks/>
          </p:cNvCxnSpPr>
          <p:nvPr/>
        </p:nvCxnSpPr>
        <p:spPr>
          <a:xfrm>
            <a:off x="3516835" y="6465488"/>
            <a:ext cx="186821" cy="0"/>
          </a:xfrm>
          <a:prstGeom prst="straightConnector1">
            <a:avLst/>
          </a:prstGeom>
          <a:ln w="38100">
            <a:solidFill>
              <a:srgbClr val="502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8F41A8-C6B4-5457-DB1D-6DC1F8E66E56}"/>
              </a:ext>
            </a:extLst>
          </p:cNvPr>
          <p:cNvCxnSpPr>
            <a:cxnSpLocks/>
          </p:cNvCxnSpPr>
          <p:nvPr/>
        </p:nvCxnSpPr>
        <p:spPr>
          <a:xfrm>
            <a:off x="4295392" y="3677575"/>
            <a:ext cx="186821" cy="0"/>
          </a:xfrm>
          <a:prstGeom prst="straightConnector1">
            <a:avLst/>
          </a:prstGeom>
          <a:ln w="38100">
            <a:solidFill>
              <a:srgbClr val="502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1BF879-650E-8ABB-6ADC-656FEA073484}"/>
              </a:ext>
            </a:extLst>
          </p:cNvPr>
          <p:cNvCxnSpPr>
            <a:cxnSpLocks/>
          </p:cNvCxnSpPr>
          <p:nvPr/>
        </p:nvCxnSpPr>
        <p:spPr>
          <a:xfrm>
            <a:off x="2848953" y="5074745"/>
            <a:ext cx="186821" cy="0"/>
          </a:xfrm>
          <a:prstGeom prst="straightConnector1">
            <a:avLst/>
          </a:prstGeom>
          <a:ln w="38100">
            <a:solidFill>
              <a:srgbClr val="502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77EF7E-39C9-1CD9-7256-48939036DA59}"/>
              </a:ext>
            </a:extLst>
          </p:cNvPr>
          <p:cNvCxnSpPr>
            <a:cxnSpLocks/>
          </p:cNvCxnSpPr>
          <p:nvPr/>
        </p:nvCxnSpPr>
        <p:spPr>
          <a:xfrm>
            <a:off x="8543080" y="4004708"/>
            <a:ext cx="186821" cy="0"/>
          </a:xfrm>
          <a:prstGeom prst="straightConnector1">
            <a:avLst/>
          </a:prstGeom>
          <a:ln w="38100">
            <a:solidFill>
              <a:srgbClr val="502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72A800-8352-A440-0F83-CC483087394D}"/>
              </a:ext>
            </a:extLst>
          </p:cNvPr>
          <p:cNvCxnSpPr>
            <a:cxnSpLocks/>
          </p:cNvCxnSpPr>
          <p:nvPr/>
        </p:nvCxnSpPr>
        <p:spPr>
          <a:xfrm>
            <a:off x="6964341" y="5444188"/>
            <a:ext cx="186821" cy="0"/>
          </a:xfrm>
          <a:prstGeom prst="straightConnector1">
            <a:avLst/>
          </a:prstGeom>
          <a:ln w="38100">
            <a:solidFill>
              <a:srgbClr val="502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4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287262"/>
            <a:ext cx="8886548" cy="54597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000" b="1" dirty="0">
                <a:solidFill>
                  <a:srgbClr val="502800"/>
                </a:solidFill>
              </a:rPr>
              <a:t>The Garden of Eden	</a:t>
            </a:r>
            <a:r>
              <a:rPr lang="en-US" sz="9000" b="1" dirty="0">
                <a:solidFill>
                  <a:srgbClr val="C00000"/>
                </a:solidFill>
              </a:rPr>
              <a:t>Gen 2:4-25</a:t>
            </a:r>
          </a:p>
          <a:p>
            <a:r>
              <a:rPr lang="en-US" sz="10400" b="1" i="1" dirty="0">
                <a:solidFill>
                  <a:srgbClr val="502800"/>
                </a:solidFill>
              </a:rPr>
              <a:t>God’s final creative blessing to man…a companion 	</a:t>
            </a:r>
            <a:r>
              <a:rPr lang="en-US" sz="10400" b="1" i="1" dirty="0">
                <a:solidFill>
                  <a:srgbClr val="C00000"/>
                </a:solidFill>
              </a:rPr>
              <a:t>vv. 18-25</a:t>
            </a:r>
          </a:p>
          <a:p>
            <a:pPr lvl="1"/>
            <a:r>
              <a:rPr lang="en-US" sz="10400" b="1" i="1" dirty="0">
                <a:solidFill>
                  <a:srgbClr val="502800"/>
                </a:solidFill>
              </a:rPr>
              <a:t>As of this point, man was all alone…God viewed this as “not good”</a:t>
            </a:r>
          </a:p>
          <a:p>
            <a:pPr lvl="1"/>
            <a:r>
              <a:rPr lang="en-US" sz="10400" b="1" i="1" dirty="0">
                <a:solidFill>
                  <a:srgbClr val="502800"/>
                </a:solidFill>
              </a:rPr>
              <a:t>Man needed a helper who was “meet” (suitable/comparable)	</a:t>
            </a:r>
            <a:r>
              <a:rPr lang="en-US" sz="10400" b="1" i="1" dirty="0">
                <a:solidFill>
                  <a:srgbClr val="C00000"/>
                </a:solidFill>
              </a:rPr>
              <a:t>v. 18</a:t>
            </a:r>
          </a:p>
          <a:p>
            <a:pPr lvl="1"/>
            <a:r>
              <a:rPr lang="en-US" sz="10400" b="1" i="1" dirty="0">
                <a:solidFill>
                  <a:srgbClr val="502800"/>
                </a:solidFill>
              </a:rPr>
              <a:t>The process by which God solved man’s problem of loneliness	</a:t>
            </a:r>
            <a:r>
              <a:rPr lang="en-US" sz="10400" b="1" i="1" dirty="0">
                <a:solidFill>
                  <a:srgbClr val="C00000"/>
                </a:solidFill>
              </a:rPr>
              <a:t>vv. 19-23</a:t>
            </a:r>
          </a:p>
          <a:p>
            <a:pPr lvl="2"/>
            <a:r>
              <a:rPr lang="en-US" sz="10400" b="1" i="1" dirty="0">
                <a:solidFill>
                  <a:srgbClr val="502800"/>
                </a:solidFill>
              </a:rPr>
              <a:t>God formed from the ground all animals (land &amp; air)…brought them before man to see what he would </a:t>
            </a:r>
            <a:r>
              <a:rPr lang="en-US" sz="12800" b="1" i="1" dirty="0">
                <a:solidFill>
                  <a:srgbClr val="502800"/>
                </a:solidFill>
              </a:rPr>
              <a:t>name them</a:t>
            </a:r>
          </a:p>
          <a:p>
            <a:pPr lvl="2"/>
            <a:r>
              <a:rPr lang="en-US" sz="10400" b="1" i="1" dirty="0">
                <a:solidFill>
                  <a:srgbClr val="502800"/>
                </a:solidFill>
              </a:rPr>
              <a:t>Observing the animals singularly or in pairs, Adam (1</a:t>
            </a:r>
            <a:r>
              <a:rPr lang="en-US" sz="10400" b="1" i="1" baseline="30000" dirty="0">
                <a:solidFill>
                  <a:srgbClr val="502800"/>
                </a:solidFill>
              </a:rPr>
              <a:t>st</a:t>
            </a:r>
            <a:r>
              <a:rPr lang="en-US" sz="10400" b="1" i="1" dirty="0">
                <a:solidFill>
                  <a:srgbClr val="502800"/>
                </a:solidFill>
              </a:rPr>
              <a:t> mention of his name) realized the companion he desperately needed was not among them</a:t>
            </a:r>
          </a:p>
          <a:p>
            <a:pPr lvl="2"/>
            <a:r>
              <a:rPr lang="en-US" sz="10400" b="1" i="1" dirty="0">
                <a:solidFill>
                  <a:srgbClr val="502800"/>
                </a:solidFill>
              </a:rPr>
              <a:t>Woman not made from the ground…she was created from &amp; for man</a:t>
            </a:r>
          </a:p>
          <a:p>
            <a:pPr lvl="2"/>
            <a:r>
              <a:rPr lang="en-US" sz="10400" b="1" i="1" dirty="0">
                <a:solidFill>
                  <a:srgbClr val="502800"/>
                </a:solidFill>
              </a:rPr>
              <a:t>God brought her to Adam…he recognized her as his suitable companion</a:t>
            </a:r>
          </a:p>
        </p:txBody>
      </p:sp>
    </p:spTree>
    <p:extLst>
      <p:ext uri="{BB962C8B-B14F-4D97-AF65-F5344CB8AC3E}">
        <p14:creationId xmlns:p14="http://schemas.microsoft.com/office/powerpoint/2010/main" val="14275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" y="1313894"/>
            <a:ext cx="8904303" cy="545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Garden of Eden	</a:t>
            </a:r>
            <a:r>
              <a:rPr lang="en-US" sz="3600" b="1" dirty="0">
                <a:solidFill>
                  <a:srgbClr val="C00000"/>
                </a:solidFill>
              </a:rPr>
              <a:t>Gen 2:4-25</a:t>
            </a:r>
          </a:p>
          <a:p>
            <a:r>
              <a:rPr lang="en-US" sz="3200" b="1" i="1" dirty="0">
                <a:solidFill>
                  <a:srgbClr val="502800"/>
                </a:solidFill>
              </a:rPr>
              <a:t>Foundation principle for marriage	</a:t>
            </a:r>
            <a:r>
              <a:rPr lang="en-US" sz="3200" b="1" i="1" dirty="0">
                <a:solidFill>
                  <a:srgbClr val="C00000"/>
                </a:solidFill>
              </a:rPr>
              <a:t>v. 24	Matt 19	Eph 5</a:t>
            </a:r>
          </a:p>
          <a:p>
            <a:r>
              <a:rPr lang="en-US" sz="3200" b="1" i="1" dirty="0"/>
              <a:t>Life started perfectly         complete innocence… no guilt, no shame </a:t>
            </a:r>
            <a:r>
              <a:rPr lang="en-US" sz="3200" b="1" i="1" dirty="0">
                <a:solidFill>
                  <a:srgbClr val="C00000"/>
                </a:solidFill>
              </a:rPr>
              <a:t>v.25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58FCEBF-01D5-92C1-7463-B0FD1CB00BA7}"/>
              </a:ext>
            </a:extLst>
          </p:cNvPr>
          <p:cNvCxnSpPr>
            <a:cxnSpLocks/>
          </p:cNvCxnSpPr>
          <p:nvPr/>
        </p:nvCxnSpPr>
        <p:spPr>
          <a:xfrm>
            <a:off x="4221630" y="3211627"/>
            <a:ext cx="240027" cy="0"/>
          </a:xfrm>
          <a:prstGeom prst="straightConnector1">
            <a:avLst/>
          </a:prstGeom>
          <a:ln w="47625">
            <a:solidFill>
              <a:srgbClr val="502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1296140"/>
            <a:ext cx="8975325" cy="556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Summary and Application</a:t>
            </a:r>
            <a:endParaRPr lang="en-US" sz="3600" b="1" i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There is a God  </a:t>
            </a:r>
            <a:r>
              <a:rPr lang="en-US" sz="3200" b="1" dirty="0">
                <a:solidFill>
                  <a:srgbClr val="C00000"/>
                </a:solidFill>
              </a:rPr>
              <a:t>Genesis 1:1</a:t>
            </a:r>
          </a:p>
          <a:p>
            <a:r>
              <a:rPr lang="en-US" sz="3200" b="1" dirty="0"/>
              <a:t>God is powerful beyond our imagination! </a:t>
            </a:r>
            <a:r>
              <a:rPr lang="en-US" sz="3200" b="1" dirty="0">
                <a:solidFill>
                  <a:srgbClr val="C00000"/>
                </a:solidFill>
              </a:rPr>
              <a:t>Gen 1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Marriage relationship is to be for life    </a:t>
            </a:r>
            <a:r>
              <a:rPr lang="en-US" sz="3200" b="1">
                <a:solidFill>
                  <a:srgbClr val="C00000"/>
                </a:solidFill>
              </a:rPr>
              <a:t>Matt 19:4-6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/>
              <a:t>God Created EVERYTHING for man! Gen </a:t>
            </a:r>
            <a:r>
              <a:rPr lang="en-US" sz="3200" b="1" dirty="0">
                <a:solidFill>
                  <a:srgbClr val="C00000"/>
                </a:solidFill>
              </a:rPr>
              <a:t>1:27-30</a:t>
            </a:r>
          </a:p>
        </p:txBody>
      </p:sp>
    </p:spTree>
    <p:extLst>
      <p:ext uri="{BB962C8B-B14F-4D97-AF65-F5344CB8AC3E}">
        <p14:creationId xmlns:p14="http://schemas.microsoft.com/office/powerpoint/2010/main" val="28250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Summary and Application</a:t>
            </a:r>
            <a:endParaRPr lang="en-US" sz="3600" b="1" i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Man was created in the “image of God”</a:t>
            </a:r>
          </a:p>
          <a:p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Eph 4:22-24 “to put off your old self, which belongs to your former manner of life and is corrupt through deceitful desires, </a:t>
            </a:r>
            <a:r>
              <a:rPr lang="en-US" sz="32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and to be renewed in the spirit of your minds, </a:t>
            </a:r>
            <a:r>
              <a:rPr lang="en-US" sz="32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and to put on the new self, created after the </a:t>
            </a:r>
            <a:r>
              <a:rPr lang="en-US" sz="3200" b="1" dirty="0">
                <a:solidFill>
                  <a:srgbClr val="000000"/>
                </a:solidFill>
                <a:cs typeface="Calibri" panose="020F0502020204030204" pitchFamily="34" charset="0"/>
              </a:rPr>
              <a:t>likeness of God </a:t>
            </a:r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in true righteousness and holiness.”</a:t>
            </a:r>
            <a:endParaRPr lang="en-US" sz="32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15AA-316D-21F8-B47F-384429BE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8A5A-AA03-4157-B365-493EB81D4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390474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278385"/>
            <a:ext cx="8780016" cy="5370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502800"/>
                </a:solidFill>
              </a:rPr>
              <a:t>Genesis is Thrilling!</a:t>
            </a:r>
          </a:p>
          <a:p>
            <a:pPr marL="0" indent="0">
              <a:buNone/>
            </a:pPr>
            <a:endParaRPr lang="en-US" sz="1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E8A2CD7-E7A8-5C06-2F04-605ABCD5D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69861"/>
              </p:ext>
            </p:extLst>
          </p:nvPr>
        </p:nvGraphicFramePr>
        <p:xfrm>
          <a:off x="257452" y="1997476"/>
          <a:ext cx="8513686" cy="2530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61282">
                  <a:extLst>
                    <a:ext uri="{9D8B030D-6E8A-4147-A177-3AD203B41FA5}">
                      <a16:colId xmlns:a16="http://schemas.microsoft.com/office/drawing/2014/main" val="1385378544"/>
                    </a:ext>
                  </a:extLst>
                </a:gridCol>
                <a:gridCol w="4252404">
                  <a:extLst>
                    <a:ext uri="{9D8B030D-6E8A-4147-A177-3AD203B41FA5}">
                      <a16:colId xmlns:a16="http://schemas.microsoft.com/office/drawing/2014/main" val="1806668638"/>
                    </a:ext>
                  </a:extLst>
                </a:gridCol>
              </a:tblGrid>
              <a:tr h="630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Un-”speak”-able Power!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altLang="en-US" sz="3200" dirty="0"/>
                        <a:t>War</a:t>
                      </a:r>
                      <a:endParaRPr lang="en-US" sz="32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210560488"/>
                  </a:ext>
                </a:extLst>
              </a:tr>
              <a:tr h="568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Talking Serpent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altLang="en-US" sz="3200" dirty="0"/>
                        <a:t>Deceit</a:t>
                      </a:r>
                      <a:endParaRPr lang="en-US" sz="32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7469366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altLang="en-US" sz="3200" dirty="0"/>
                        <a:t>Murder</a:t>
                      </a:r>
                      <a:endParaRPr lang="en-US" sz="3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Ancient Civilizations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000403169"/>
                  </a:ext>
                </a:extLst>
              </a:tr>
              <a:tr h="710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Mass Destruction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Incredible Wealth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583417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FE73E3-EBAE-7940-E97D-886CD72A1BBD}"/>
              </a:ext>
            </a:extLst>
          </p:cNvPr>
          <p:cNvSpPr txBox="1"/>
          <p:nvPr/>
        </p:nvSpPr>
        <p:spPr>
          <a:xfrm>
            <a:off x="2920753" y="5465357"/>
            <a:ext cx="318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02800"/>
                </a:solidFill>
              </a:rPr>
              <a:t>And it is all True!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04BC33-E03F-9284-C0AA-9F80B4D2F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20060"/>
              </p:ext>
            </p:extLst>
          </p:nvPr>
        </p:nvGraphicFramePr>
        <p:xfrm>
          <a:off x="257452" y="4488209"/>
          <a:ext cx="8513686" cy="7584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61282">
                  <a:extLst>
                    <a:ext uri="{9D8B030D-6E8A-4147-A177-3AD203B41FA5}">
                      <a16:colId xmlns:a16="http://schemas.microsoft.com/office/drawing/2014/main" val="428497657"/>
                    </a:ext>
                  </a:extLst>
                </a:gridCol>
                <a:gridCol w="4252404">
                  <a:extLst>
                    <a:ext uri="{9D8B030D-6E8A-4147-A177-3AD203B41FA5}">
                      <a16:colId xmlns:a16="http://schemas.microsoft.com/office/drawing/2014/main" val="1748492568"/>
                    </a:ext>
                  </a:extLst>
                </a:gridCol>
              </a:tblGrid>
              <a:tr h="75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Earth’s Origin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Man’s Origin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74854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1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1287263"/>
            <a:ext cx="8922058" cy="5415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God Breathed - Inspired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altLang="en-US" dirty="0">
                <a:solidFill>
                  <a:srgbClr val="C00000"/>
                </a:solidFill>
              </a:rPr>
              <a:t>Gen 2:7 </a:t>
            </a:r>
            <a:r>
              <a:rPr lang="en-US" dirty="0"/>
              <a:t>And the </a:t>
            </a:r>
            <a:r>
              <a:rPr lang="en-US" cap="small" dirty="0"/>
              <a:t>Lord</a:t>
            </a:r>
            <a:r>
              <a:rPr lang="en-US" dirty="0"/>
              <a:t> God formed man </a:t>
            </a:r>
            <a:r>
              <a:rPr lang="en-US" i="1" dirty="0"/>
              <a:t>of</a:t>
            </a:r>
            <a:r>
              <a:rPr lang="en-US" dirty="0"/>
              <a:t> the dust of the ground, and </a:t>
            </a:r>
            <a:r>
              <a:rPr lang="en-US" b="1" dirty="0"/>
              <a:t>breathed</a:t>
            </a:r>
            <a:r>
              <a:rPr lang="en-US" dirty="0"/>
              <a:t> into his nostrils the </a:t>
            </a:r>
            <a:r>
              <a:rPr lang="en-US" b="1" dirty="0"/>
              <a:t>breath</a:t>
            </a:r>
            <a:r>
              <a:rPr lang="en-US" dirty="0"/>
              <a:t> of life; and man became a living being.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Job 27:3 </a:t>
            </a:r>
            <a:r>
              <a:rPr lang="en-US" dirty="0"/>
              <a:t>As long as my </a:t>
            </a:r>
            <a:r>
              <a:rPr lang="en-US" b="1" dirty="0"/>
              <a:t>breath</a:t>
            </a:r>
            <a:r>
              <a:rPr lang="en-US" dirty="0"/>
              <a:t> </a:t>
            </a:r>
            <a:r>
              <a:rPr lang="en-US" i="1" dirty="0"/>
              <a:t>is</a:t>
            </a:r>
            <a:r>
              <a:rPr lang="en-US" dirty="0"/>
              <a:t> in me, And the </a:t>
            </a:r>
            <a:r>
              <a:rPr lang="en-US" b="1" dirty="0"/>
              <a:t>breath</a:t>
            </a:r>
            <a:r>
              <a:rPr lang="en-US" dirty="0"/>
              <a:t> of God in my nostrils,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Acts 17:25 </a:t>
            </a:r>
            <a:r>
              <a:rPr lang="en-US" dirty="0"/>
              <a:t>Nor is He worshiped with men’s hands, as though He needed anything, since He gives to all life, </a:t>
            </a:r>
            <a:r>
              <a:rPr lang="en-US" b="1" dirty="0"/>
              <a:t>breath</a:t>
            </a:r>
            <a:r>
              <a:rPr lang="en-US" dirty="0"/>
              <a:t>, and all things.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Ps 104:29 </a:t>
            </a:r>
            <a:r>
              <a:rPr lang="en-US" dirty="0">
                <a:solidFill>
                  <a:srgbClr val="000000"/>
                </a:solidFill>
              </a:rPr>
              <a:t>You hide Your face, they are troubled;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You take away their </a:t>
            </a:r>
            <a:r>
              <a:rPr lang="en-US" b="1" dirty="0">
                <a:solidFill>
                  <a:srgbClr val="000000"/>
                </a:solidFill>
              </a:rPr>
              <a:t>breath</a:t>
            </a:r>
            <a:r>
              <a:rPr lang="en-US" dirty="0">
                <a:solidFill>
                  <a:srgbClr val="000000"/>
                </a:solidFill>
              </a:rPr>
              <a:t>, they die and return to their dust.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5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260629"/>
            <a:ext cx="8913180" cy="5495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“Be Fruitful”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God’s command</a:t>
            </a:r>
            <a:endParaRPr lang="en-US" sz="3200" b="1" dirty="0">
              <a:solidFill>
                <a:srgbClr val="C00000"/>
              </a:solidFill>
            </a:endParaRP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i="1" dirty="0">
                <a:solidFill>
                  <a:srgbClr val="993300"/>
                </a:solidFill>
              </a:rPr>
              <a:t>Gen 1:22 </a:t>
            </a:r>
            <a:r>
              <a:rPr lang="en-US" sz="3200" dirty="0">
                <a:solidFill>
                  <a:srgbClr val="000000"/>
                </a:solidFill>
              </a:rPr>
              <a:t>To water animals and birds</a:t>
            </a:r>
            <a:endParaRPr lang="en-US" sz="3200" i="1" dirty="0">
              <a:solidFill>
                <a:srgbClr val="502800"/>
              </a:solidFill>
            </a:endParaRP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i="1" dirty="0">
                <a:solidFill>
                  <a:srgbClr val="C00000"/>
                </a:solidFill>
              </a:rPr>
              <a:t>Gen 1:28 </a:t>
            </a:r>
            <a:r>
              <a:rPr lang="en-US" sz="3200" dirty="0">
                <a:solidFill>
                  <a:srgbClr val="000000"/>
                </a:solidFill>
              </a:rPr>
              <a:t>To Man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dirty="0">
                <a:solidFill>
                  <a:srgbClr val="993300"/>
                </a:solidFill>
              </a:rPr>
              <a:t>Gen 8:17 </a:t>
            </a:r>
            <a:r>
              <a:rPr lang="en-US" sz="3200" dirty="0">
                <a:solidFill>
                  <a:srgbClr val="000000"/>
                </a:solidFill>
              </a:rPr>
              <a:t>To the creatures coming off of Noah’s ark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i="1" dirty="0">
                <a:solidFill>
                  <a:srgbClr val="993300"/>
                </a:solidFill>
              </a:rPr>
              <a:t>Gen 9:1, 7 </a:t>
            </a:r>
            <a:r>
              <a:rPr lang="en-US" sz="3200" i="1" dirty="0">
                <a:solidFill>
                  <a:srgbClr val="000000"/>
                </a:solidFill>
              </a:rPr>
              <a:t>To Noah and his sons after the flood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Used as a Blessing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i="1" dirty="0">
                <a:solidFill>
                  <a:srgbClr val="993300"/>
                </a:solidFill>
              </a:rPr>
              <a:t>Gen 28:3 </a:t>
            </a:r>
            <a:r>
              <a:rPr lang="en-US" sz="3200" i="1" dirty="0">
                <a:solidFill>
                  <a:srgbClr val="000000"/>
                </a:solidFill>
              </a:rPr>
              <a:t>Isaac to Jacob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000000"/>
                </a:solidFill>
              </a:rPr>
              <a:t>As a Promise to God’s People 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i="1" dirty="0" err="1">
                <a:solidFill>
                  <a:srgbClr val="993300"/>
                </a:solidFill>
              </a:rPr>
              <a:t>Jer</a:t>
            </a:r>
            <a:r>
              <a:rPr lang="en-US" sz="3200" i="1" dirty="0">
                <a:solidFill>
                  <a:srgbClr val="993300"/>
                </a:solidFill>
              </a:rPr>
              <a:t> 23:3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endParaRPr lang="en-US" sz="1519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402672"/>
            <a:ext cx="8744505" cy="5255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Think Of The: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Power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Wisdom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Detail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Imagination</a:t>
            </a:r>
          </a:p>
          <a:p>
            <a:r>
              <a:rPr lang="en-US" sz="3200" b="1" dirty="0">
                <a:solidFill>
                  <a:srgbClr val="502800"/>
                </a:solidFill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5191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2" y="1287262"/>
            <a:ext cx="9072978" cy="550415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Outline Of Genesis</a:t>
            </a:r>
          </a:p>
          <a:p>
            <a:pPr>
              <a:buClr>
                <a:srgbClr val="502800"/>
              </a:buClr>
            </a:pPr>
            <a:r>
              <a:rPr lang="en-US" sz="3200" b="1" dirty="0">
                <a:solidFill>
                  <a:srgbClr val="C00000"/>
                </a:solidFill>
              </a:rPr>
              <a:t>Genesis 1-11</a:t>
            </a:r>
          </a:p>
          <a:p>
            <a:pPr lvl="1">
              <a:buClr>
                <a:srgbClr val="502800"/>
              </a:buClr>
            </a:pPr>
            <a:r>
              <a:rPr lang="en-US" sz="3200" b="1" dirty="0">
                <a:solidFill>
                  <a:srgbClr val="502800"/>
                </a:solidFill>
              </a:rPr>
              <a:t>3 main stories   </a:t>
            </a:r>
            <a:r>
              <a:rPr lang="en-US" sz="3200" b="1" i="1" dirty="0">
                <a:solidFill>
                  <a:srgbClr val="002776"/>
                </a:solidFill>
              </a:rPr>
              <a:t>[Creation, Flood, Scattering]</a:t>
            </a:r>
            <a:r>
              <a:rPr lang="en-US" sz="3200" b="1" dirty="0">
                <a:solidFill>
                  <a:srgbClr val="502800"/>
                </a:solidFill>
              </a:rPr>
              <a:t>	</a:t>
            </a:r>
          </a:p>
          <a:p>
            <a:pPr marL="257175" lvl="1" indent="0">
              <a:buClr>
                <a:srgbClr val="502800"/>
              </a:buClr>
              <a:buNone/>
            </a:pPr>
            <a:endParaRPr lang="en-US" sz="3200" b="1" dirty="0">
              <a:solidFill>
                <a:srgbClr val="502800"/>
              </a:solidFill>
            </a:endParaRPr>
          </a:p>
          <a:p>
            <a:pPr>
              <a:buClr>
                <a:srgbClr val="502800"/>
              </a:buClr>
            </a:pPr>
            <a:r>
              <a:rPr lang="en-US" sz="3200" b="1" dirty="0">
                <a:solidFill>
                  <a:srgbClr val="C00000"/>
                </a:solidFill>
              </a:rPr>
              <a:t>Genesis 12-50</a:t>
            </a:r>
          </a:p>
          <a:p>
            <a:pPr lvl="1">
              <a:buClr>
                <a:srgbClr val="502800"/>
              </a:buClr>
            </a:pPr>
            <a:r>
              <a:rPr lang="en-US" sz="3200" b="1" dirty="0">
                <a:solidFill>
                  <a:srgbClr val="502800"/>
                </a:solidFill>
              </a:rPr>
              <a:t>4 main characters   </a:t>
            </a:r>
            <a:r>
              <a:rPr lang="en-US" sz="3200" b="1" i="1" dirty="0">
                <a:solidFill>
                  <a:srgbClr val="002776"/>
                </a:solidFill>
              </a:rPr>
              <a:t>[Abraham, Isaac, Jacob, Joseph]</a:t>
            </a:r>
          </a:p>
          <a:p>
            <a:pPr lvl="1">
              <a:buClr>
                <a:srgbClr val="502800"/>
              </a:buClr>
            </a:pPr>
            <a:r>
              <a:rPr lang="en-US" sz="3200" b="1" dirty="0">
                <a:solidFill>
                  <a:srgbClr val="502800"/>
                </a:solidFill>
              </a:rPr>
              <a:t>Divine promises are made and repeated to the Patriarchs (fathers)</a:t>
            </a:r>
          </a:p>
          <a:p>
            <a:pPr lvl="1">
              <a:buClr>
                <a:srgbClr val="502800"/>
              </a:buClr>
            </a:pPr>
            <a:r>
              <a:rPr lang="en-US" sz="3200" b="1" dirty="0">
                <a:solidFill>
                  <a:srgbClr val="502800"/>
                </a:solidFill>
              </a:rPr>
              <a:t>13 of the last 14 chapters focus on Joseph’s life</a:t>
            </a:r>
            <a:endParaRPr lang="en-US" sz="3200" b="1" i="1" dirty="0">
              <a:solidFill>
                <a:srgbClr val="00277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D0737-D580-ED4A-BBCF-AE17770EEF39}"/>
              </a:ext>
            </a:extLst>
          </p:cNvPr>
          <p:cNvSpPr txBox="1"/>
          <p:nvPr/>
        </p:nvSpPr>
        <p:spPr>
          <a:xfrm>
            <a:off x="2057404" y="184308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523806412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242874"/>
            <a:ext cx="8984202" cy="5513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Overview Of Creation Days 1-6</a:t>
            </a: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Each creative day seems to follow a pattern  </a:t>
            </a:r>
            <a:r>
              <a:rPr lang="en-US" sz="3200" b="1" i="1" dirty="0">
                <a:solidFill>
                  <a:srgbClr val="502800"/>
                </a:solidFill>
              </a:rPr>
              <a:t>(more or less)</a:t>
            </a:r>
            <a:endParaRPr lang="en-US" sz="3200" b="1" i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1) The Announcement  “God said…”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2) The Command  “Let there be…”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3) The Report  “…And it was so”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4) The Evaluation  “…It was good”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5) The Time Framework  “Evening and morning were the …day”</a:t>
            </a:r>
          </a:p>
        </p:txBody>
      </p:sp>
    </p:spTree>
    <p:extLst>
      <p:ext uri="{BB962C8B-B14F-4D97-AF65-F5344CB8AC3E}">
        <p14:creationId xmlns:p14="http://schemas.microsoft.com/office/powerpoint/2010/main" val="24385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296140"/>
            <a:ext cx="8833281" cy="542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 </a:t>
            </a:r>
          </a:p>
          <a:p>
            <a:pPr marL="0" indent="0">
              <a:buNone/>
            </a:pPr>
            <a:r>
              <a:rPr lang="en-US" sz="3200" b="1" dirty="0"/>
              <a:t>Day 1 – Light</a:t>
            </a:r>
          </a:p>
          <a:p>
            <a:pPr marL="0" indent="0">
              <a:buNone/>
            </a:pPr>
            <a:r>
              <a:rPr lang="en-US" sz="3200" b="1" dirty="0"/>
              <a:t>Day 2 – Firmament</a:t>
            </a:r>
          </a:p>
          <a:p>
            <a:pPr marL="0" indent="0">
              <a:buNone/>
            </a:pPr>
            <a:r>
              <a:rPr lang="en-US" sz="3200" b="1" dirty="0"/>
              <a:t>Day 3 – Land, Sea, and Plants</a:t>
            </a:r>
          </a:p>
          <a:p>
            <a:pPr marL="0" indent="0">
              <a:buNone/>
            </a:pPr>
            <a:r>
              <a:rPr lang="en-US" sz="3200" b="1" dirty="0"/>
              <a:t>Day 4 – Sun, Moon, and Stars</a:t>
            </a:r>
          </a:p>
          <a:p>
            <a:pPr marL="0" indent="0">
              <a:buNone/>
            </a:pPr>
            <a:r>
              <a:rPr lang="en-US" sz="3200" b="1" dirty="0"/>
              <a:t>Day 5 – Sea Creatures and Birds</a:t>
            </a:r>
          </a:p>
          <a:p>
            <a:pPr marL="0" indent="0">
              <a:buNone/>
            </a:pPr>
            <a:r>
              <a:rPr lang="en-US" sz="3200" b="1" dirty="0"/>
              <a:t>Day 6 – Land Animals and Mankind</a:t>
            </a:r>
          </a:p>
          <a:p>
            <a:pPr marL="0" indent="0">
              <a:buNone/>
            </a:pPr>
            <a:r>
              <a:rPr lang="en-US" sz="3200" b="1" dirty="0"/>
              <a:t>Day 7 – God Rested</a:t>
            </a:r>
          </a:p>
        </p:txBody>
      </p:sp>
    </p:spTree>
    <p:extLst>
      <p:ext uri="{BB962C8B-B14F-4D97-AF65-F5344CB8AC3E}">
        <p14:creationId xmlns:p14="http://schemas.microsoft.com/office/powerpoint/2010/main" val="22137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340528"/>
            <a:ext cx="8877670" cy="530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Context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Who? </a:t>
            </a:r>
          </a:p>
          <a:p>
            <a:pPr lvl="0"/>
            <a:r>
              <a:rPr lang="en-US" sz="3200" b="1" dirty="0">
                <a:solidFill>
                  <a:srgbClr val="502800"/>
                </a:solidFill>
              </a:rPr>
              <a:t>God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502800"/>
                </a:solidFill>
              </a:rPr>
              <a:t>When?</a:t>
            </a:r>
            <a:endParaRPr lang="en-US" sz="3200" b="1" dirty="0">
              <a:solidFill>
                <a:srgbClr val="C00000"/>
              </a:solidFill>
            </a:endParaRPr>
          </a:p>
          <a:p>
            <a:pPr lvl="0"/>
            <a:r>
              <a:rPr lang="en-US" sz="3200" b="1" dirty="0">
                <a:solidFill>
                  <a:srgbClr val="502800"/>
                </a:solidFill>
              </a:rPr>
              <a:t>Today we start with the 3</a:t>
            </a:r>
            <a:r>
              <a:rPr lang="en-US" sz="3200" b="1" baseline="30000" dirty="0">
                <a:solidFill>
                  <a:srgbClr val="502800"/>
                </a:solidFill>
              </a:rPr>
              <a:t>rd</a:t>
            </a:r>
            <a:r>
              <a:rPr lang="en-US" sz="3200" b="1" dirty="0">
                <a:solidFill>
                  <a:srgbClr val="502800"/>
                </a:solidFill>
              </a:rPr>
              <a:t> day of Creation</a:t>
            </a:r>
          </a:p>
          <a:p>
            <a:pPr lvl="0"/>
            <a:r>
              <a:rPr lang="en-US" sz="3200" b="1" dirty="0">
                <a:solidFill>
                  <a:srgbClr val="502800"/>
                </a:solidFill>
              </a:rPr>
              <a:t>“Before the Flood” – 17 Periods</a:t>
            </a:r>
          </a:p>
          <a:p>
            <a:pPr lvl="0"/>
            <a:r>
              <a:rPr lang="en-US" sz="3200" b="1" dirty="0">
                <a:solidFill>
                  <a:srgbClr val="502800"/>
                </a:solidFill>
              </a:rPr>
              <a:t>The earth was created roughly 6000 years ago</a:t>
            </a:r>
          </a:p>
        </p:txBody>
      </p:sp>
    </p:spTree>
    <p:extLst>
      <p:ext uri="{BB962C8B-B14F-4D97-AF65-F5344CB8AC3E}">
        <p14:creationId xmlns:p14="http://schemas.microsoft.com/office/powerpoint/2010/main" val="16491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2" y="1331650"/>
            <a:ext cx="8691239" cy="5335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Creation Days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400" b="1" dirty="0">
                <a:solidFill>
                  <a:srgbClr val="502800"/>
                </a:solidFill>
              </a:rPr>
              <a:t>Day 3  (Land, Seas, Plants)   </a:t>
            </a:r>
            <a:r>
              <a:rPr lang="en-US" sz="3400" b="1" dirty="0">
                <a:solidFill>
                  <a:srgbClr val="C00000"/>
                </a:solidFill>
              </a:rPr>
              <a:t>1:9-13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dirty="0">
                <a:solidFill>
                  <a:srgbClr val="502800"/>
                </a:solidFill>
              </a:rPr>
              <a:t>God gathered the waters below the firmament/heaven into seas…land now became visible    </a:t>
            </a:r>
            <a:r>
              <a:rPr lang="en-US" sz="3200" b="1" dirty="0">
                <a:solidFill>
                  <a:srgbClr val="C00000"/>
                </a:solidFill>
              </a:rPr>
              <a:t>vv. 9-10 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US" sz="3200" b="1" dirty="0">
                <a:solidFill>
                  <a:srgbClr val="502800"/>
                </a:solidFill>
              </a:rPr>
              <a:t>All land vegetation ordered to sprout, yield seed, bear fruit    </a:t>
            </a:r>
            <a:r>
              <a:rPr lang="en-US" sz="3200" b="1" dirty="0">
                <a:solidFill>
                  <a:srgbClr val="C00000"/>
                </a:solidFill>
              </a:rPr>
              <a:t>vv. 11-12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dirty="0">
                <a:solidFill>
                  <a:srgbClr val="502800"/>
                </a:solidFill>
              </a:rPr>
              <a:t>Plants began the process of growing &amp; producing </a:t>
            </a:r>
            <a:r>
              <a:rPr lang="en-US" sz="3200" b="1" i="1" dirty="0">
                <a:solidFill>
                  <a:srgbClr val="502800"/>
                </a:solidFill>
              </a:rPr>
              <a:t>“…</a:t>
            </a:r>
            <a:r>
              <a:rPr lang="en-US" sz="4000" b="1" i="1" dirty="0">
                <a:solidFill>
                  <a:srgbClr val="502800"/>
                </a:solidFill>
              </a:rPr>
              <a:t>according to its kind</a:t>
            </a:r>
            <a:r>
              <a:rPr lang="en-US" sz="3200" b="1" i="1" dirty="0">
                <a:solidFill>
                  <a:srgbClr val="502800"/>
                </a:solidFill>
              </a:rPr>
              <a:t>” </a:t>
            </a:r>
            <a:r>
              <a:rPr lang="en-US" sz="3200" i="1" dirty="0">
                <a:solidFill>
                  <a:srgbClr val="502800"/>
                </a:solidFill>
              </a:rPr>
              <a:t>(10 times)</a:t>
            </a:r>
          </a:p>
          <a:p>
            <a:pPr lvl="2">
              <a:spcBef>
                <a:spcPts val="338"/>
              </a:spcBef>
              <a:spcAft>
                <a:spcPts val="338"/>
              </a:spcAft>
            </a:pPr>
            <a:r>
              <a:rPr lang="en-US" sz="3200" b="1" i="1" dirty="0">
                <a:solidFill>
                  <a:srgbClr val="502800"/>
                </a:solidFill>
              </a:rPr>
              <a:t>Laws of nature (germination) enacted	cp. Mk 4:26-28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6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30356</TotalTime>
  <Words>2192</Words>
  <Application>Microsoft Office PowerPoint</Application>
  <PresentationFormat>On-screen Show (4:3)</PresentationFormat>
  <Paragraphs>262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system-ui</vt:lpstr>
      <vt:lpstr>Tahoma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jandtsmith4@gmail.com</dc:creator>
  <cp:lastModifiedBy>jgeorge</cp:lastModifiedBy>
  <cp:revision>335</cp:revision>
  <cp:lastPrinted>2022-10-24T04:15:49Z</cp:lastPrinted>
  <dcterms:created xsi:type="dcterms:W3CDTF">2022-07-08T00:25:29Z</dcterms:created>
  <dcterms:modified xsi:type="dcterms:W3CDTF">2022-11-13T13:09:34Z</dcterms:modified>
</cp:coreProperties>
</file>